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698" r:id="rId5"/>
  </p:sldMasterIdLst>
  <p:notesMasterIdLst>
    <p:notesMasterId r:id="rId47"/>
  </p:notesMasterIdLst>
  <p:handoutMasterIdLst>
    <p:handoutMasterId r:id="rId48"/>
  </p:handoutMasterIdLst>
  <p:sldIdLst>
    <p:sldId id="377" r:id="rId6"/>
    <p:sldId id="261" r:id="rId7"/>
    <p:sldId id="390" r:id="rId8"/>
    <p:sldId id="273" r:id="rId9"/>
    <p:sldId id="366" r:id="rId10"/>
    <p:sldId id="443" r:id="rId11"/>
    <p:sldId id="321" r:id="rId12"/>
    <p:sldId id="459" r:id="rId13"/>
    <p:sldId id="444" r:id="rId14"/>
    <p:sldId id="445" r:id="rId15"/>
    <p:sldId id="380" r:id="rId16"/>
    <p:sldId id="408" r:id="rId17"/>
    <p:sldId id="442" r:id="rId18"/>
    <p:sldId id="410" r:id="rId19"/>
    <p:sldId id="449" r:id="rId20"/>
    <p:sldId id="341" r:id="rId21"/>
    <p:sldId id="411" r:id="rId22"/>
    <p:sldId id="451" r:id="rId23"/>
    <p:sldId id="452" r:id="rId24"/>
    <p:sldId id="468" r:id="rId25"/>
    <p:sldId id="475" r:id="rId26"/>
    <p:sldId id="453" r:id="rId27"/>
    <p:sldId id="455" r:id="rId28"/>
    <p:sldId id="456" r:id="rId29"/>
    <p:sldId id="474" r:id="rId30"/>
    <p:sldId id="466" r:id="rId31"/>
    <p:sldId id="457" r:id="rId32"/>
    <p:sldId id="435" r:id="rId33"/>
    <p:sldId id="471" r:id="rId34"/>
    <p:sldId id="469" r:id="rId35"/>
    <p:sldId id="470" r:id="rId36"/>
    <p:sldId id="460" r:id="rId37"/>
    <p:sldId id="464" r:id="rId38"/>
    <p:sldId id="467" r:id="rId39"/>
    <p:sldId id="461" r:id="rId40"/>
    <p:sldId id="462" r:id="rId41"/>
    <p:sldId id="472" r:id="rId42"/>
    <p:sldId id="473" r:id="rId43"/>
    <p:sldId id="463" r:id="rId44"/>
    <p:sldId id="454" r:id="rId45"/>
    <p:sldId id="409" r:id="rId4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A50021"/>
    <a:srgbClr val="CCFFFF"/>
    <a:srgbClr val="502800"/>
    <a:srgbClr val="996600"/>
    <a:srgbClr val="002776"/>
    <a:srgbClr val="66FFFF"/>
    <a:srgbClr val="00FFFF"/>
    <a:srgbClr val="000022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7" autoAdjust="0"/>
    <p:restoredTop sz="94586"/>
  </p:normalViewPr>
  <p:slideViewPr>
    <p:cSldViewPr snapToGrid="0">
      <p:cViewPr varScale="1">
        <p:scale>
          <a:sx n="108" d="100"/>
          <a:sy n="108" d="100"/>
        </p:scale>
        <p:origin x="19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7FAC36-3D94-E346-A4D3-772E69BDBE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CF77-ACFA-B94B-91F5-914432E6E3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E27B-7C77-CC41-A39D-023AFAB36DE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321A4-F51E-1048-AB83-FF2039DBF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4E9F1-3DF8-7846-80D4-E03BF10B0C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FB1BB-AEB7-CA41-9E6F-0F3EC450C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DF07B-44A8-418D-9259-E344039DF6B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57502-5810-4ACC-BFD7-246A8329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130D0556-A4CF-4628-92AC-20D7660F0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104FB-54DA-4DAC-B5D9-15AEC64F12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18EE465B-7F8F-4743-B667-09394F1C8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FCE2E2B-122B-4A88-9447-21B3FF360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D59C9D-0B03-4F33-AB72-C4D48137C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3756186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2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1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47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Dot is Hebron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32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30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4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57502-5810-4ACC-BFD7-246A8329D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14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02837D96-CFE6-4A32-8012-7BC804F07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2A9F7-D9AB-4356-BFB5-FD0C5434BE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8EB88F8A-6273-4BAB-B01F-89B79298A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294AF872-0AC3-43EA-8047-BBE03E397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99763-AEA1-4FAA-9671-4273C9916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1469006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9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57502-5810-4ACC-BFD7-246A8329D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869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57502-5810-4ACC-BFD7-246A8329D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408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57502-5810-4ACC-BFD7-246A8329D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05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57502-5810-4ACC-BFD7-246A8329D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11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57502-5810-4ACC-BFD7-246A8329D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52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57502-5810-4ACC-BFD7-246A8329D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139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7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57502-5810-4ACC-BFD7-246A8329D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07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Iraq, Turkey, Syria, Jordan, Israel, Egypt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Dot is Hebron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4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57502-5810-4ACC-BFD7-246A8329DD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5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47739CE-D218-4C19-BCB9-B5EBCA293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4FDC7C-61B4-4D1A-AC84-871087A0E4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377B3A6-AFC0-4437-B4F5-B94C17F07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81038"/>
            <a:ext cx="6054725" cy="34067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FA2C8E0-01B2-49E2-A74E-0C2AAA619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Johnnie Nicholson‏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@</a:t>
            </a:r>
            <a:r>
              <a:rPr lang="en-US" altLang="en-US" dirty="0" err="1">
                <a:latin typeface="Arial" panose="020B0604020202020204" pitchFamily="34" charset="0"/>
              </a:rPr>
              <a:t>thekyniche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Follow </a:t>
            </a:r>
            <a:r>
              <a:rPr lang="en-US" altLang="en-US" dirty="0" err="1">
                <a:latin typeface="Arial" panose="020B0604020202020204" pitchFamily="34" charset="0"/>
              </a:rPr>
              <a:t>Follow</a:t>
            </a:r>
            <a:r>
              <a:rPr lang="en-US" altLang="en-US" dirty="0">
                <a:latin typeface="Arial" panose="020B0604020202020204" pitchFamily="34" charset="0"/>
              </a:rPr>
              <a:t> @</a:t>
            </a:r>
            <a:r>
              <a:rPr lang="en-US" altLang="en-US" dirty="0" err="1">
                <a:latin typeface="Arial" panose="020B0604020202020204" pitchFamily="34" charset="0"/>
              </a:rPr>
              <a:t>thekyniche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More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@lucky13wxman @RyanBeesleyFox5 @</a:t>
            </a:r>
            <a:r>
              <a:rPr lang="en-US" altLang="en-US" dirty="0" err="1">
                <a:latin typeface="Arial" panose="020B0604020202020204" pitchFamily="34" charset="0"/>
              </a:rPr>
              <a:t>BeckePhysics</a:t>
            </a:r>
            <a:r>
              <a:rPr lang="en-US" altLang="en-US" dirty="0">
                <a:latin typeface="Arial" panose="020B0604020202020204" pitchFamily="34" charset="0"/>
              </a:rPr>
              <a:t> @</a:t>
            </a:r>
            <a:r>
              <a:rPr lang="en-US" altLang="en-US" dirty="0" err="1">
                <a:latin typeface="Arial" panose="020B0604020202020204" pitchFamily="34" charset="0"/>
              </a:rPr>
              <a:t>sudbri</a:t>
            </a:r>
            <a:r>
              <a:rPr lang="en-US" altLang="en-US" dirty="0">
                <a:latin typeface="Arial" panose="020B0604020202020204" pitchFamily="34" charset="0"/>
              </a:rPr>
              <a:t> @</a:t>
            </a:r>
            <a:r>
              <a:rPr lang="en-US" altLang="en-US" dirty="0" err="1">
                <a:latin typeface="Arial" panose="020B0604020202020204" pitchFamily="34" charset="0"/>
              </a:rPr>
              <a:t>VirtualAstro</a:t>
            </a:r>
            <a:r>
              <a:rPr lang="en-US" altLang="en-US" dirty="0">
                <a:latin typeface="Arial" panose="020B0604020202020204" pitchFamily="34" charset="0"/>
              </a:rPr>
              <a:t> @</a:t>
            </a:r>
            <a:r>
              <a:rPr lang="en-US" altLang="en-US" dirty="0" err="1">
                <a:latin typeface="Arial" panose="020B0604020202020204" pitchFamily="34" charset="0"/>
              </a:rPr>
              <a:t>jginfla</a:t>
            </a:r>
            <a:r>
              <a:rPr lang="en-US" altLang="en-US" dirty="0">
                <a:latin typeface="Arial" panose="020B0604020202020204" pitchFamily="34" charset="0"/>
              </a:rPr>
              <a:t> @</a:t>
            </a:r>
            <a:r>
              <a:rPr lang="en-US" altLang="en-US" dirty="0" err="1">
                <a:latin typeface="Arial" panose="020B0604020202020204" pitchFamily="34" charset="0"/>
              </a:rPr>
              <a:t>spann</a:t>
            </a:r>
            <a:r>
              <a:rPr lang="en-US" altLang="en-US" dirty="0">
                <a:latin typeface="Arial" panose="020B0604020202020204" pitchFamily="34" charset="0"/>
              </a:rPr>
              <a:t> ISS Piercing the Milky Way</a:t>
            </a:r>
          </a:p>
        </p:txBody>
      </p:sp>
    </p:spTree>
    <p:extLst>
      <p:ext uri="{BB962C8B-B14F-4D97-AF65-F5344CB8AC3E}">
        <p14:creationId xmlns:p14="http://schemas.microsoft.com/office/powerpoint/2010/main" val="390370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2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5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4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93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5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0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9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B177-531A-35AD-95ED-6A343B327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2831E-052C-9041-E83C-FF94F94C2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FAC20-CABA-6D4D-72BC-7943FDC8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7A57-A086-C4AF-F969-5F9D2A02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CE0A0-F6B4-6730-4000-1F8FAD1C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3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BAB-80AB-E0AB-BE1F-C7F99FD9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1C0E-F129-EF3B-BAF1-C3D337933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149C-61A7-9283-DE57-B20E91C8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C06B-8F69-2CBF-37AB-3FD7EE78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FD67-469E-430B-062C-213166B9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7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F519-8898-DCAC-DF99-E2E918FB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AA346-3376-4CEF-5066-096F7332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1717-F64C-9B8C-9A1E-90247A43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213D0-2376-4E96-D460-780B930C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CF53B-BA71-56F5-5AB1-D53D584B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8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410B-8178-E109-9485-7CF16FA2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B5B85-0477-BE59-AD0C-67403BAFF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10AF5-8B4F-E315-024E-F49B8529A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E7A4F-8D46-C49C-E81B-9B554187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E662B-9DE9-6684-BEE4-F9346ADC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AB841-451B-2351-9542-B4CA23CB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5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57840-977D-0868-D920-B1235273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1D267-DD59-A001-096D-CD990416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AD56E-CEA0-2D36-528C-0F10C204D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A0916-AB50-96C8-6148-CD3504B9B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C5A26-1AD7-7B18-DDA2-C6E6A185B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831C4-4356-03B9-DFCC-35BFFA36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80856-2DC9-E596-EC81-B67ED93A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D130D0-5A0C-C7E4-17B0-B3640F8C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1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1F2E-0A30-B54A-084A-097276CE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8D359-A3C1-6F32-E0BD-6FB5ACAB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DF307-D90F-B242-5E6F-BD182113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47F44-0C97-4398-F8EC-111B2135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34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3244C-21C9-C363-61DB-00D9153E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B5AF4-4ED6-13E3-664C-63616DC0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E1594-FEEE-24C4-688C-2265E960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53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94D1-5D22-20E7-6A37-E2411AE3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CD5F-B211-F35E-74C1-646914F7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B475C-5740-ED2D-8698-EA9E910E5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907CB-262D-E670-1E56-11D69983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4005F-E896-EE72-AAAB-B913E2C9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36087-6081-B158-40C9-A192D492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5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3C258-A677-774C-7249-D5014A28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EB7A7-BBD5-D892-DF38-574373B3B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75289-DA90-F47B-C588-E97CDB934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2FB6-8132-BF73-0459-DB5C6FFD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06CF7-DB4F-3809-741D-0D330942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0DA6-5287-2C81-8B83-31FF4F43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83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4513-2BBB-8A3B-EA4A-5FEBA784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9D77F-7EE7-D928-B1A2-ECAF8EF9F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191C7-F9F6-326C-13B5-7B011651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989E-9ACC-1B20-A161-92BBED81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F2C2-F4A3-FA17-DC20-DB810DF4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9CFDAA-E24D-33CE-FE29-5DC1D7607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EC961-476B-F8C2-FCCE-EE0505B74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3B4CD-2DE6-5F25-2A17-D30181B4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16E63-4021-7C64-AFB0-F6D0AF56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C9F9-B5AE-1A51-4B06-D9911B50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0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496C77-3066-43B7-9F67-9C463659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9671A2-3877-4D80-8568-6EB93EFD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E4ECC8-C203-4F57-B9A7-885C7A93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1BE833-D69F-4159-918C-35BD60C76D30}" type="slidenum">
              <a:rPr lang="en-US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86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3091E-E063-47D8-8A94-8997E2DA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AE00-FBA3-454F-8692-DF067C3E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794E-3EBA-4845-BE7D-EBC54207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6547A-6F01-4153-9754-51987B2E0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96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F99F7-AB24-4F7F-BADE-499BFDCA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BF1D-3C1D-43F9-8CD0-21DDE567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F7908-A461-44D1-9731-A3322572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3F468-5AF6-4E42-9BF7-596C191C0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8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185E-C615-402A-B195-540AE668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FEB6-0E3D-42E8-950D-2ED74A5D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A0EC-36EF-4995-BA6A-486B78F8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59567-01AE-47E0-99E1-D08446E66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539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FE003-AA71-4277-9CBF-8A4BA7D8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D8C01E-8E8A-447E-8EDA-63DC7D62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81FC7F-17FD-47E9-AF26-A189540D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4C677-4192-40F2-A7BF-AE56FE844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9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1F6FD3-08F2-413F-9ABA-97B7261C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741BEC-4829-4657-831E-D852BBBD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1C87D-9E22-4440-AEFE-15C067D2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EB72E-86CF-4062-BDAC-4BF9F72F2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4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6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BDAB1C-3412-4732-843F-189009C6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A9108F9-326D-4831-9B24-6E1EE027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140F2F-16E8-4587-96DC-EFC7A8AA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8324E-1F4C-4F6C-95F4-8B85B2D81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F61DE4-62A8-4AB6-A834-7765C760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AD9B14-A6B8-44A1-81DB-8AC7C1EF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8938D5-F916-4DB6-945C-7D3CC016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E275A-A44E-447A-B839-02F2DB625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19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AB646-603F-4C5B-8A22-3D50F4DD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00C38-6249-48A6-A7A7-18F4C662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A58DCB-4EC4-477E-8466-806AF15A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24DFC-5B94-4BE3-9E4E-31CDFFD68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955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F9D8F-34EB-449B-857C-66D9F2AE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780715-876C-43AA-B651-0A243925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78CC0-427B-47D4-9FA7-451710D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54E0-7C69-4DC5-A570-0FD23B520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402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15A0F-617C-4BA5-B23D-E183E082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2ADF-2D9A-4FE8-9046-127A7F8C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DC0E3-E9F9-486B-8CC5-CB1E04FE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D1A95-2343-428F-9AF2-AB369B4E1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33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43D8-7E4A-4427-AE19-1B2B00FD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47160-CBEA-4077-90F2-147E5F3A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51ECF-9477-4348-B648-21636AF4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DB153-CECB-4776-B1C1-84B79EAFA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4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288741-30A8-09A3-B4A3-123ED0D89ECB}"/>
              </a:ext>
            </a:extLst>
          </p:cNvPr>
          <p:cNvGrpSpPr/>
          <p:nvPr userDrawn="1"/>
        </p:nvGrpSpPr>
        <p:grpSpPr>
          <a:xfrm>
            <a:off x="7620" y="0"/>
            <a:ext cx="9144000" cy="6858000"/>
            <a:chOff x="1016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085DC5-70C9-9866-5B4D-BE8503E8ACAE}"/>
                </a:ext>
              </a:extLst>
            </p:cNvPr>
            <p:cNvSpPr/>
            <p:nvPr/>
          </p:nvSpPr>
          <p:spPr>
            <a:xfrm>
              <a:off x="10160" y="0"/>
              <a:ext cx="121920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785EEE-AF61-2653-5689-E1EDAA7B4AE9}"/>
                </a:ext>
              </a:extLst>
            </p:cNvPr>
            <p:cNvSpPr/>
            <p:nvPr/>
          </p:nvSpPr>
          <p:spPr>
            <a:xfrm>
              <a:off x="314960" y="274320"/>
              <a:ext cx="11612880" cy="894080"/>
            </a:xfrm>
            <a:prstGeom prst="rect">
              <a:avLst/>
            </a:prstGeom>
            <a:solidFill>
              <a:srgbClr val="50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37BE27-7DEC-91B4-5BA8-180DBF2A0C04}"/>
                </a:ext>
              </a:extLst>
            </p:cNvPr>
            <p:cNvSpPr/>
            <p:nvPr/>
          </p:nvSpPr>
          <p:spPr>
            <a:xfrm>
              <a:off x="426720" y="375920"/>
              <a:ext cx="11358880" cy="690880"/>
            </a:xfrm>
            <a:prstGeom prst="rect">
              <a:avLst/>
            </a:prstGeom>
            <a:noFill/>
            <a:ln>
              <a:solidFill>
                <a:srgbClr val="FFF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8DA7A3-BB9A-A023-4566-1829B8AAF7B0}"/>
                </a:ext>
              </a:extLst>
            </p:cNvPr>
            <p:cNvSpPr txBox="1"/>
            <p:nvPr/>
          </p:nvSpPr>
          <p:spPr>
            <a:xfrm>
              <a:off x="507999" y="436880"/>
              <a:ext cx="10344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E1"/>
                  </a:solidFill>
                  <a:latin typeface="Times" pitchFamily="2" charset="0"/>
                </a:rPr>
                <a:t>GENESIS:  Lesson 6 – The Flood – Chapters 6 - 9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BF3A2AC-A439-ED15-BD3E-9157D80FA065}"/>
              </a:ext>
            </a:extLst>
          </p:cNvPr>
          <p:cNvSpPr/>
          <p:nvPr userDrawn="1"/>
        </p:nvSpPr>
        <p:spPr>
          <a:xfrm>
            <a:off x="320040" y="1646238"/>
            <a:ext cx="8519160" cy="690880"/>
          </a:xfrm>
          <a:prstGeom prst="rect">
            <a:avLst/>
          </a:prstGeom>
          <a:noFill/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0950E-7D47-0612-AFB9-89DB9DBC24EB}"/>
              </a:ext>
            </a:extLst>
          </p:cNvPr>
          <p:cNvSpPr txBox="1"/>
          <p:nvPr userDrawn="1"/>
        </p:nvSpPr>
        <p:spPr>
          <a:xfrm>
            <a:off x="7348452" y="541440"/>
            <a:ext cx="14206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Times" pitchFamily="2" charset="0"/>
              </a:rPr>
              <a:t>Quarter 1</a:t>
            </a:r>
          </a:p>
        </p:txBody>
      </p:sp>
    </p:spTree>
    <p:extLst>
      <p:ext uri="{BB962C8B-B14F-4D97-AF65-F5344CB8AC3E}">
        <p14:creationId xmlns:p14="http://schemas.microsoft.com/office/powerpoint/2010/main" val="41353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81ECA5-3135-6448-8FC7-A0F6868D39FC}"/>
              </a:ext>
            </a:extLst>
          </p:cNvPr>
          <p:cNvGrpSpPr/>
          <p:nvPr userDrawn="1"/>
        </p:nvGrpSpPr>
        <p:grpSpPr>
          <a:xfrm>
            <a:off x="7620" y="0"/>
            <a:ext cx="9144000" cy="6858000"/>
            <a:chOff x="1016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27B787-1E3E-D99A-724D-B4035566A964}"/>
                </a:ext>
              </a:extLst>
            </p:cNvPr>
            <p:cNvSpPr/>
            <p:nvPr/>
          </p:nvSpPr>
          <p:spPr>
            <a:xfrm>
              <a:off x="10160" y="0"/>
              <a:ext cx="121920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E2C500-C44F-AC95-1DC1-D289D1B349AE}"/>
                </a:ext>
              </a:extLst>
            </p:cNvPr>
            <p:cNvSpPr/>
            <p:nvPr/>
          </p:nvSpPr>
          <p:spPr>
            <a:xfrm>
              <a:off x="314960" y="274320"/>
              <a:ext cx="11612880" cy="894080"/>
            </a:xfrm>
            <a:prstGeom prst="rect">
              <a:avLst/>
            </a:prstGeom>
            <a:solidFill>
              <a:srgbClr val="50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F2C13F-1253-25F1-A340-5879DDB82520}"/>
                </a:ext>
              </a:extLst>
            </p:cNvPr>
            <p:cNvSpPr/>
            <p:nvPr/>
          </p:nvSpPr>
          <p:spPr>
            <a:xfrm>
              <a:off x="426720" y="375920"/>
              <a:ext cx="11358880" cy="690880"/>
            </a:xfrm>
            <a:prstGeom prst="rect">
              <a:avLst/>
            </a:prstGeom>
            <a:noFill/>
            <a:ln>
              <a:solidFill>
                <a:srgbClr val="FFF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94B184-E4E6-A048-E03F-746AC16C5941}"/>
                </a:ext>
              </a:extLst>
            </p:cNvPr>
            <p:cNvSpPr txBox="1"/>
            <p:nvPr/>
          </p:nvSpPr>
          <p:spPr>
            <a:xfrm>
              <a:off x="507999" y="436880"/>
              <a:ext cx="10344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E1"/>
                  </a:solidFill>
                  <a:latin typeface="Times" pitchFamily="2" charset="0"/>
                </a:rPr>
                <a:t>GENESIS:  Lesson 10 – Seed Chapters 15-17</a:t>
              </a:r>
              <a:r>
                <a:rPr lang="en-US" sz="1800" b="1" dirty="0">
                  <a:solidFill>
                    <a:srgbClr val="FFFFE1"/>
                  </a:solidFill>
                  <a:latin typeface="Times" pitchFamily="2" charset="0"/>
                </a:rPr>
                <a:t>	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EB576-515B-A2EF-D261-1E3F13C1143F}"/>
              </a:ext>
            </a:extLst>
          </p:cNvPr>
          <p:cNvSpPr/>
          <p:nvPr userDrawn="1"/>
        </p:nvSpPr>
        <p:spPr>
          <a:xfrm>
            <a:off x="320040" y="1646238"/>
            <a:ext cx="8519160" cy="690880"/>
          </a:xfrm>
          <a:prstGeom prst="rect">
            <a:avLst/>
          </a:prstGeom>
          <a:noFill/>
          <a:ln>
            <a:solidFill>
              <a:srgbClr val="FFF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E4CD7-0953-AAC5-0A69-632EEF65EA01}"/>
              </a:ext>
            </a:extLst>
          </p:cNvPr>
          <p:cNvSpPr txBox="1"/>
          <p:nvPr userDrawn="1"/>
        </p:nvSpPr>
        <p:spPr>
          <a:xfrm>
            <a:off x="6877575" y="467658"/>
            <a:ext cx="141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" pitchFamily="2" charset="0"/>
              </a:rPr>
              <a:t>Quarter 1</a:t>
            </a:r>
          </a:p>
        </p:txBody>
      </p:sp>
    </p:spTree>
    <p:extLst>
      <p:ext uri="{BB962C8B-B14F-4D97-AF65-F5344CB8AC3E}">
        <p14:creationId xmlns:p14="http://schemas.microsoft.com/office/powerpoint/2010/main" val="42543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1957A-D5F1-7CDC-5D38-FBAAB410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89E57-E740-F4B4-55A8-06900B84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99F39-5A2C-5CF4-442D-2E217129C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A548-3128-4156-934E-086DD6725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C7DAE-EA3A-129F-6EF9-79C618A52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576BC-890A-6BF7-2C91-359D6D545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346A-B3AD-4FCB-9011-4B5E7934A95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0C9863-AD47-6FEF-9356-D38F468B58C5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2C6203-8A5F-10D1-B106-79626E3786E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9F6DA8-3398-8A31-0FC4-64FAF7EA7888}"/>
                </a:ext>
              </a:extLst>
            </p:cNvPr>
            <p:cNvSpPr/>
            <p:nvPr/>
          </p:nvSpPr>
          <p:spPr>
            <a:xfrm>
              <a:off x="314960" y="274320"/>
              <a:ext cx="11612880" cy="894080"/>
            </a:xfrm>
            <a:prstGeom prst="rect">
              <a:avLst/>
            </a:prstGeom>
            <a:solidFill>
              <a:srgbClr val="50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8BD60B-FA97-49AB-482C-F58347170BFF}"/>
                </a:ext>
              </a:extLst>
            </p:cNvPr>
            <p:cNvSpPr/>
            <p:nvPr/>
          </p:nvSpPr>
          <p:spPr>
            <a:xfrm>
              <a:off x="426720" y="375920"/>
              <a:ext cx="11358880" cy="690880"/>
            </a:xfrm>
            <a:prstGeom prst="rect">
              <a:avLst/>
            </a:prstGeom>
            <a:noFill/>
            <a:ln>
              <a:solidFill>
                <a:srgbClr val="FFF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30A2CE-4DA7-2B6C-3B08-0203B957066C}"/>
                </a:ext>
              </a:extLst>
            </p:cNvPr>
            <p:cNvSpPr txBox="1"/>
            <p:nvPr/>
          </p:nvSpPr>
          <p:spPr>
            <a:xfrm>
              <a:off x="508000" y="436880"/>
              <a:ext cx="6949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E1"/>
                  </a:solidFill>
                  <a:latin typeface="Bell MT" panose="02020503060305020303" pitchFamily="18" charset="0"/>
                </a:rPr>
                <a:t>GENESIS:  The Book Of Beginnings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D05C69-92E5-7A39-21CB-83DD103DD134}"/>
                </a:ext>
              </a:extLst>
            </p:cNvPr>
            <p:cNvSpPr txBox="1"/>
            <p:nvPr/>
          </p:nvSpPr>
          <p:spPr>
            <a:xfrm>
              <a:off x="10454640" y="371061"/>
              <a:ext cx="1280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FFFFE1"/>
                  </a:solidFill>
                  <a:latin typeface="Bell MT" panose="02020503060305020303" pitchFamily="18" charset="0"/>
                </a:rPr>
                <a:t>Quarter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94753F-D199-6315-C3FC-9D5D6FA4BCFD}"/>
                </a:ext>
              </a:extLst>
            </p:cNvPr>
            <p:cNvSpPr txBox="1"/>
            <p:nvPr/>
          </p:nvSpPr>
          <p:spPr>
            <a:xfrm>
              <a:off x="7374835" y="654878"/>
              <a:ext cx="4370125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450"/>
                </a:spcBef>
              </a:pPr>
              <a:r>
                <a:rPr lang="en-US" sz="1275" b="1" dirty="0">
                  <a:solidFill>
                    <a:srgbClr val="FFFFE1"/>
                  </a:solidFill>
                  <a:latin typeface="Bell MT" panose="02020503060305020303" pitchFamily="18" charset="0"/>
                </a:rPr>
                <a:t>Lesson 6 – Genesis 6-9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36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C0D46B4-45C8-4CEB-90D9-AF971AF74D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3F9EB883-B39D-4467-8CCD-37645FB8E4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52E6-1AF3-4446-8706-E2C8ADB4C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04E16-C181-4297-B214-539359FB3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BC2FC-4B74-4417-8EE0-C89FF39E6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932187-6FFA-4D2B-B5DB-070B59716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7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20F3217-FC88-4B24-BACA-10BF825052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E7A576A-4DC8-4256-BF5F-D56444B16E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1EE2-5089-4EE2-8064-C69703AE9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A902-2621-4247-9383-ED06D8B83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EB39B-BC9D-492D-B269-CF3606B26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F844658-F4D2-49CC-9120-842274CE0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9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Joshua%203%3A10&amp;version=NKJ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3174E-FAA2-E44B-BE3D-2E054496F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1500188"/>
            <a:ext cx="3857625" cy="3857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C078D-9997-BA4C-93C5-0EB5A75597FD}"/>
              </a:ext>
            </a:extLst>
          </p:cNvPr>
          <p:cNvSpPr txBox="1"/>
          <p:nvPr/>
        </p:nvSpPr>
        <p:spPr>
          <a:xfrm>
            <a:off x="1283322" y="4030355"/>
            <a:ext cx="5268952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GENESIS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”In the beginning God…”</a:t>
            </a:r>
          </a:p>
        </p:txBody>
      </p:sp>
    </p:spTree>
    <p:extLst>
      <p:ext uri="{BB962C8B-B14F-4D97-AF65-F5344CB8AC3E}">
        <p14:creationId xmlns:p14="http://schemas.microsoft.com/office/powerpoint/2010/main" val="373731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God’s Promises to Abram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Haran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12:2 Nation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12:3 All nations blessed through him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12:6 Shechem, terebinth tree of Moreh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12:7 Land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Bethel and 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13:15 Land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13:16 Nation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2" y="1287262"/>
            <a:ext cx="9072978" cy="550415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Today’s Lesson - Genesis 15-17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D0737-D580-ED4A-BBCF-AE17770EEF39}"/>
              </a:ext>
            </a:extLst>
          </p:cNvPr>
          <p:cNvSpPr txBox="1"/>
          <p:nvPr/>
        </p:nvSpPr>
        <p:spPr>
          <a:xfrm>
            <a:off x="2057404" y="184308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879385"/>
      </p:ext>
    </p:extLst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340528"/>
            <a:ext cx="8877670" cy="53088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Context</a:t>
            </a:r>
          </a:p>
          <a:p>
            <a:pPr marL="0" lvl="0" indent="0">
              <a:buNone/>
            </a:pPr>
            <a:r>
              <a:rPr lang="en-US" sz="3800" b="1" dirty="0">
                <a:solidFill>
                  <a:srgbClr val="502800"/>
                </a:solidFill>
              </a:rPr>
              <a:t>Who? </a:t>
            </a:r>
          </a:p>
          <a:p>
            <a:pPr lvl="1"/>
            <a:r>
              <a:rPr lang="en-US" sz="3800" b="1" dirty="0">
                <a:solidFill>
                  <a:srgbClr val="502800"/>
                </a:solidFill>
              </a:rPr>
              <a:t>God</a:t>
            </a:r>
          </a:p>
          <a:p>
            <a:pPr lvl="1"/>
            <a:r>
              <a:rPr lang="en-US" sz="3800" b="1" dirty="0">
                <a:solidFill>
                  <a:srgbClr val="502800"/>
                </a:solidFill>
              </a:rPr>
              <a:t>Abram/Abraham</a:t>
            </a:r>
          </a:p>
          <a:p>
            <a:pPr lvl="1"/>
            <a:r>
              <a:rPr lang="en-US" sz="3800" b="1" dirty="0">
                <a:solidFill>
                  <a:srgbClr val="502800"/>
                </a:solidFill>
              </a:rPr>
              <a:t>Sarai/Sarah</a:t>
            </a:r>
          </a:p>
          <a:p>
            <a:pPr lvl="1"/>
            <a:r>
              <a:rPr lang="en-US" sz="3800" b="1" dirty="0">
                <a:solidFill>
                  <a:srgbClr val="502800"/>
                </a:solidFill>
              </a:rPr>
              <a:t>Hagar</a:t>
            </a:r>
          </a:p>
          <a:p>
            <a:pPr lvl="1"/>
            <a:r>
              <a:rPr lang="en-US" sz="3800" b="1" dirty="0">
                <a:solidFill>
                  <a:srgbClr val="502800"/>
                </a:solidFill>
              </a:rPr>
              <a:t>Ishmael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502800"/>
                </a:solidFill>
              </a:rPr>
              <a:t>When?</a:t>
            </a:r>
          </a:p>
          <a:p>
            <a:pPr lvl="1"/>
            <a:r>
              <a:rPr lang="en-US" sz="3800" b="1" dirty="0">
                <a:solidFill>
                  <a:srgbClr val="502800"/>
                </a:solidFill>
              </a:rPr>
              <a:t>“Patriarchs” – 17 Periods</a:t>
            </a:r>
          </a:p>
          <a:p>
            <a:pPr lvl="1"/>
            <a:r>
              <a:rPr lang="en-US" sz="3800" b="1" dirty="0">
                <a:solidFill>
                  <a:srgbClr val="502800"/>
                </a:solidFill>
              </a:rPr>
              <a:t>At start, Abram is between 75 and 85 years old</a:t>
            </a:r>
          </a:p>
          <a:p>
            <a:pPr marL="0" lvl="0" indent="0">
              <a:buNone/>
            </a:pPr>
            <a:r>
              <a:rPr lang="en-US" sz="3800" b="1" dirty="0">
                <a:solidFill>
                  <a:srgbClr val="502800"/>
                </a:solidFill>
              </a:rPr>
              <a:t>Where?</a:t>
            </a:r>
          </a:p>
          <a:p>
            <a:pPr lvl="1"/>
            <a:r>
              <a:rPr lang="en-US" sz="3800" b="1" dirty="0">
                <a:solidFill>
                  <a:srgbClr val="502800"/>
                </a:solidFill>
              </a:rPr>
              <a:t>Terebinth trees of </a:t>
            </a:r>
            <a:r>
              <a:rPr lang="en-US" sz="3800" b="1" dirty="0" err="1">
                <a:solidFill>
                  <a:srgbClr val="502800"/>
                </a:solidFill>
              </a:rPr>
              <a:t>Mamre</a:t>
            </a:r>
            <a:r>
              <a:rPr lang="en-US" sz="3800" b="1" dirty="0">
                <a:solidFill>
                  <a:srgbClr val="502800"/>
                </a:solidFill>
              </a:rPr>
              <a:t> (Hebron), </a:t>
            </a:r>
            <a:r>
              <a:rPr lang="en-US" sz="3800" b="1" dirty="0" err="1">
                <a:solidFill>
                  <a:srgbClr val="502800"/>
                </a:solidFill>
              </a:rPr>
              <a:t>Shur</a:t>
            </a:r>
            <a:endParaRPr lang="en-US" sz="3800" b="1" dirty="0">
              <a:solidFill>
                <a:srgbClr val="502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7B892-238D-4384-0ABB-9AC90AD0C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44"/>
            <a:ext cx="9144000" cy="67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8443"/>
      </p:ext>
    </p:extLst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Today’s Outline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dirty="0"/>
              <a:t>God restates the nation and land promises (twice)</a:t>
            </a:r>
          </a:p>
          <a:p>
            <a:r>
              <a:rPr lang="en-US" sz="3200" dirty="0"/>
              <a:t>Ishmael</a:t>
            </a:r>
          </a:p>
          <a:p>
            <a:r>
              <a:rPr lang="en-US" sz="3200" dirty="0"/>
              <a:t>The Covenant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24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God restates the nation and land promises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“Do not be afraid, Abram. I am your shield, and your exceedingly great reward”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 Promise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said Abram’s descendants would be like the stars in that you could not number them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“And he believed in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and He accounted it to him for righteousness.”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15:6   Rom 4:3  Gal 3:6  James 2:23</a:t>
            </a:r>
            <a:endParaRPr lang="en-US" sz="32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 Promise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told Abram that He had brought Abram from Ur to give him the land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Abram asked God how he would know he would inherit it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MD_ZMnXcAAJYqL.jpg">
            <a:extLst>
              <a:ext uri="{FF2B5EF4-FFF2-40B4-BE49-F238E27FC236}">
                <a16:creationId xmlns:a16="http://schemas.microsoft.com/office/drawing/2014/main" id="{3E155C7E-8FC1-44DC-BBB0-A7D465AD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God Answers Abram’s Question</a:t>
            </a:r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200" i="1" dirty="0">
                <a:solidFill>
                  <a:srgbClr val="502800"/>
                </a:solidFill>
              </a:rPr>
              <a:t>3 year old heifer, 3 year old female goat, 3 year old ram, turtledove, and a young pigeon</a:t>
            </a:r>
          </a:p>
          <a:p>
            <a:r>
              <a:rPr lang="en-US" sz="3200" b="0" i="1" dirty="0">
                <a:solidFill>
                  <a:srgbClr val="502800"/>
                </a:solidFill>
              </a:rPr>
              <a:t>Deep Sleep, Horror and Great Darkness</a:t>
            </a:r>
          </a:p>
          <a:p>
            <a:r>
              <a:rPr lang="en-US" sz="3200" i="1" dirty="0">
                <a:solidFill>
                  <a:srgbClr val="502800"/>
                </a:solidFill>
              </a:rPr>
              <a:t>Descendants 400 years as strangers and slaves</a:t>
            </a:r>
          </a:p>
          <a:p>
            <a:r>
              <a:rPr lang="en-US" sz="3200" b="0" i="1" dirty="0">
                <a:solidFill>
                  <a:srgbClr val="502800"/>
                </a:solidFill>
              </a:rPr>
              <a:t>4rth Generation Would Return to Canaan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“a smoking oven and a burning torch that passed between those pieces</a:t>
            </a:r>
            <a:r>
              <a:rPr lang="en-US" sz="3200" i="1" dirty="0">
                <a:solidFill>
                  <a:srgbClr val="502800"/>
                </a:solidFill>
                <a:effectLst/>
              </a:rPr>
              <a:t>”</a:t>
            </a:r>
            <a:endParaRPr lang="en-US" sz="3200" b="0" i="1" dirty="0">
              <a:solidFill>
                <a:srgbClr val="502800"/>
              </a:solidFill>
            </a:endParaRPr>
          </a:p>
          <a:p>
            <a:r>
              <a:rPr lang="en-US" sz="3200" i="1" dirty="0">
                <a:solidFill>
                  <a:srgbClr val="502800"/>
                </a:solidFill>
              </a:rPr>
              <a:t>Covenant - They would inherit from the River of Egypt to the Euphrates – all the land of the “</a:t>
            </a:r>
            <a:r>
              <a:rPr lang="en-US" sz="3200" i="1" dirty="0" err="1">
                <a:solidFill>
                  <a:srgbClr val="502800"/>
                </a:solidFill>
              </a:rPr>
              <a:t>ites</a:t>
            </a:r>
            <a:r>
              <a:rPr lang="en-US" sz="3200" i="1" dirty="0">
                <a:solidFill>
                  <a:srgbClr val="502800"/>
                </a:solidFill>
              </a:rPr>
              <a:t>”</a:t>
            </a:r>
            <a:endParaRPr lang="en-US" sz="3200" b="0" i="1" dirty="0">
              <a:solidFill>
                <a:srgbClr val="502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Ishmael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Sarai and Abram </a:t>
            </a: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(seemingly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try to help God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Hagar becomes pregnant and “despised” Sarai</a:t>
            </a:r>
          </a:p>
          <a:p>
            <a:pPr marL="457200" lvl="1">
              <a:spcBef>
                <a:spcPts val="0"/>
              </a:spcBef>
            </a:pPr>
            <a:r>
              <a:rPr lang="en-US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To regard with contempt or scorn.</a:t>
            </a:r>
            <a:endParaRPr lang="en-US" sz="2800" dirty="0">
              <a:ea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28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To dislike intensely; loathe.</a:t>
            </a:r>
            <a:endParaRPr lang="en-US" sz="2800" dirty="0">
              <a:ea typeface="Times New Roman" panose="02020603050405020304" pitchFamily="18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2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look down upon with disfavor or contempt; to contemn; to scorn; to disdain; to have a low opinion or contemptuous dislike of</a:t>
            </a:r>
            <a:endParaRPr 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Sarai told Abram “My wrong be upon You!”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Abram said “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Indeed your maid 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in your hand; do to her as you please.”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Sarai dealt harshly with Hagar</a:t>
            </a:r>
          </a:p>
        </p:txBody>
      </p:sp>
    </p:spTree>
    <p:extLst>
      <p:ext uri="{BB962C8B-B14F-4D97-AF65-F5344CB8AC3E}">
        <p14:creationId xmlns:p14="http://schemas.microsoft.com/office/powerpoint/2010/main" val="27019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Ishmael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Hagar Runs Away (on the way to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Angel appears to Hagar and tells her:</a:t>
            </a:r>
          </a:p>
          <a:p>
            <a:pPr marL="914400" lvl="2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 to Sarai and submit to her</a:t>
            </a:r>
          </a:p>
          <a:p>
            <a:pPr marL="914400" lvl="2">
              <a:spcBef>
                <a:spcPts val="0"/>
              </a:spcBef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baby (Ishmael) will be a great nation</a:t>
            </a:r>
          </a:p>
          <a:p>
            <a:pPr marL="914400" lvl="2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Ishmael would “dwell in the presence of all his brethren”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2" y="1287262"/>
            <a:ext cx="9072978" cy="550415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D0737-D580-ED4A-BBCF-AE17770EEF39}"/>
              </a:ext>
            </a:extLst>
          </p:cNvPr>
          <p:cNvSpPr txBox="1"/>
          <p:nvPr/>
        </p:nvSpPr>
        <p:spPr>
          <a:xfrm>
            <a:off x="2057404" y="184308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806412"/>
      </p:ext>
    </p:extLst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349406"/>
            <a:ext cx="8886547" cy="5370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Ishmael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God Hears</a:t>
            </a:r>
          </a:p>
          <a:p>
            <a:pPr marL="342900" lvl="1">
              <a:spcBef>
                <a:spcPts val="0"/>
              </a:spcBef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Gen 16:11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You shall call his name Ishmael,</a:t>
            </a:r>
            <a:br>
              <a:rPr lang="en-US" sz="3200" dirty="0"/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Because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has heard your affliction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God Sees</a:t>
            </a:r>
          </a:p>
          <a:p>
            <a:pPr marL="342900" lvl="1">
              <a:spcBef>
                <a:spcPts val="0"/>
              </a:spcBef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Gen 16:13 Then she called the name of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who spoke to her, You-Are-the-God-Who-Sees; for she said, “Have I also here seen Him who sees me?”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Ishmael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Hagar Returns and Ishmael is born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Abram is 86 when Ishmael is born</a:t>
            </a:r>
          </a:p>
        </p:txBody>
      </p:sp>
    </p:spTree>
    <p:extLst>
      <p:ext uri="{BB962C8B-B14F-4D97-AF65-F5344CB8AC3E}">
        <p14:creationId xmlns:p14="http://schemas.microsoft.com/office/powerpoint/2010/main" val="30699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59790-0D52-A64D-6C54-3395AF225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9" y="0"/>
            <a:ext cx="8957569" cy="6488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7DED5-33A2-26AB-A5EF-CC49FCB57690}"/>
              </a:ext>
            </a:extLst>
          </p:cNvPr>
          <p:cNvSpPr txBox="1"/>
          <p:nvPr/>
        </p:nvSpPr>
        <p:spPr>
          <a:xfrm>
            <a:off x="3497802" y="6488668"/>
            <a:ext cx="381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BibleAtlas.org</a:t>
            </a:r>
          </a:p>
        </p:txBody>
      </p:sp>
    </p:spTree>
    <p:extLst>
      <p:ext uri="{BB962C8B-B14F-4D97-AF65-F5344CB8AC3E}">
        <p14:creationId xmlns:p14="http://schemas.microsoft.com/office/powerpoint/2010/main" val="2805936256"/>
      </p:ext>
    </p:extLst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Covenant - Abram Gets New Name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Abram was 99 years old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“I 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am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Almighty God; walk before Me and be blameless. And I will make My covenant between Me and you, and will multiply you exceedingly.”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Then Abram fell on his face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changed Abram’s name to Abraham because he was going to be the father of many nations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Covenant between God and Abraham and Abraham’s descendants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would be Abraham and his descendant’s God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Covenant - Circumcision</a:t>
            </a:r>
            <a:r>
              <a:rPr lang="en-US" sz="3600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restated the nation and land promise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instituted circumcision as part of His covenant with Abraham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Covenant - Sarai Get New Name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changed Sarai’s name to Sarah because she was going to be the mother of many nations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Covenant - Isaac is Promised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Sarah would have a son (Isaac)</a:t>
            </a:r>
          </a:p>
          <a:p>
            <a:pPr marL="0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Abraham wanted God to consider Ishmael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covenant would be through Isaac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would bless Ishmael</a:t>
            </a:r>
          </a:p>
          <a:p>
            <a:pPr marL="457200" lvl="1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Multiply Exceedingly</a:t>
            </a:r>
          </a:p>
          <a:p>
            <a:pPr marL="457200" lvl="1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Princes</a:t>
            </a:r>
          </a:p>
          <a:p>
            <a:pPr marL="457200" lvl="1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Nation</a:t>
            </a:r>
          </a:p>
          <a:p>
            <a:pPr marL="0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Abraham circumcised all the males of the house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349406"/>
            <a:ext cx="8886547" cy="5370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Summary and Application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7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349406"/>
            <a:ext cx="8886547" cy="5370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Summary and Application</a:t>
            </a:r>
            <a:endParaRPr lang="en-US" sz="3600" b="1" i="1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502800"/>
                </a:solidFill>
              </a:rPr>
              <a:t>God keeps His promises on His own timetable</a:t>
            </a:r>
          </a:p>
          <a:p>
            <a:pPr lvl="1"/>
            <a:r>
              <a:rPr lang="en-US" sz="2900" dirty="0">
                <a:solidFill>
                  <a:srgbClr val="502800"/>
                </a:solidFill>
              </a:rPr>
              <a:t>II Peter 3:8 </a:t>
            </a:r>
          </a:p>
          <a:p>
            <a:pPr lvl="1"/>
            <a:r>
              <a:rPr lang="en-US" sz="3200" b="0" i="0" dirty="0">
                <a:solidFill>
                  <a:srgbClr val="000000"/>
                </a:solidFill>
                <a:effectLst/>
              </a:rPr>
              <a:t>But, beloved, do not forget this one thing, that with the Lord one day 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is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as a 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thousand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years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and a 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thousand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years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as one day.</a:t>
            </a:r>
            <a:endParaRPr lang="en-US" sz="3200" dirty="0">
              <a:solidFill>
                <a:srgbClr val="502800"/>
              </a:solidFill>
            </a:endParaRPr>
          </a:p>
          <a:p>
            <a:r>
              <a:rPr lang="en-US" sz="3200" dirty="0">
                <a:solidFill>
                  <a:srgbClr val="502800"/>
                </a:solidFill>
                <a:cs typeface="Calibri" panose="020F0502020204030204" pitchFamily="34" charset="0"/>
              </a:rPr>
              <a:t>God doesn’t need our help to keep His promises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”I 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am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your shield, your exceedingly great reward”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Ps 3:3</a:t>
            </a:r>
          </a:p>
          <a:p>
            <a:pPr lvl="1"/>
            <a:r>
              <a:rPr lang="en-US" sz="3200" b="0" i="0" dirty="0">
                <a:solidFill>
                  <a:srgbClr val="000000"/>
                </a:solidFill>
                <a:effectLst/>
              </a:rPr>
              <a:t>But You, O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are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a 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shield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for me, My glory and the One who lifts up my 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head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</a:t>
            </a:r>
            <a:endParaRPr lang="en-US" sz="3200" dirty="0">
              <a:solidFill>
                <a:srgbClr val="502800"/>
              </a:solidFill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349406"/>
            <a:ext cx="8886547" cy="5370989"/>
          </a:xfrm>
        </p:spPr>
        <p:txBody>
          <a:bodyPr>
            <a:normAutofit/>
          </a:bodyPr>
          <a:lstStyle/>
          <a:p>
            <a:r>
              <a:rPr lang="en-US" sz="4000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19276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B02FFB-802B-9BA8-C9B5-47EFB82EB8DB}"/>
              </a:ext>
            </a:extLst>
          </p:cNvPr>
          <p:cNvSpPr/>
          <p:nvPr/>
        </p:nvSpPr>
        <p:spPr>
          <a:xfrm>
            <a:off x="0" y="0"/>
            <a:ext cx="9144000" cy="7177966"/>
          </a:xfrm>
          <a:prstGeom prst="rect">
            <a:avLst/>
          </a:prstGeom>
          <a:solidFill>
            <a:srgbClr val="D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0FA33-26A6-17F9-2A25-9078EFAD19A4}"/>
              </a:ext>
            </a:extLst>
          </p:cNvPr>
          <p:cNvSpPr txBox="1"/>
          <p:nvPr/>
        </p:nvSpPr>
        <p:spPr>
          <a:xfrm>
            <a:off x="845198" y="960595"/>
            <a:ext cx="726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7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year study of the Bible - 17 Periods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51DDA4-59F9-013D-DD5B-4C3C39BAC6A3}"/>
              </a:ext>
            </a:extLst>
          </p:cNvPr>
          <p:cNvCxnSpPr>
            <a:cxnSpLocks/>
          </p:cNvCxnSpPr>
          <p:nvPr/>
        </p:nvCxnSpPr>
        <p:spPr>
          <a:xfrm flipV="1">
            <a:off x="925451" y="1461711"/>
            <a:ext cx="7103948" cy="21034"/>
          </a:xfrm>
          <a:prstGeom prst="line">
            <a:avLst/>
          </a:prstGeom>
          <a:ln w="57150">
            <a:solidFill>
              <a:srgbClr val="0027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A1B358-4113-CAEB-C7B4-8383877516E2}"/>
              </a:ext>
            </a:extLst>
          </p:cNvPr>
          <p:cNvSpPr txBox="1"/>
          <p:nvPr/>
        </p:nvSpPr>
        <p:spPr>
          <a:xfrm>
            <a:off x="794819" y="1806763"/>
            <a:ext cx="4572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2)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3)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4)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5)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6)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7)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8)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F4168-D332-F894-9B67-F5642027DC52}"/>
              </a:ext>
            </a:extLst>
          </p:cNvPr>
          <p:cNvSpPr txBox="1"/>
          <p:nvPr/>
        </p:nvSpPr>
        <p:spPr>
          <a:xfrm>
            <a:off x="1244675" y="1806763"/>
            <a:ext cx="409956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Before The Flood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Flood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Scattering Of The People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Patriarchs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Exodus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Wandering In The Wilderness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Invasion &amp; Conquest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Judges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United Kingdom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4C28E-52BB-472C-2040-85E55CBC3D5C}"/>
              </a:ext>
            </a:extLst>
          </p:cNvPr>
          <p:cNvSpPr txBox="1"/>
          <p:nvPr/>
        </p:nvSpPr>
        <p:spPr>
          <a:xfrm>
            <a:off x="5504968" y="1786890"/>
            <a:ext cx="59436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10)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11)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12)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13)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14)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15)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16)</a:t>
            </a:r>
          </a:p>
          <a:p>
            <a:pPr algn="r"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17)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1EAAB8-07B5-917E-9131-390D40099763}"/>
              </a:ext>
            </a:extLst>
          </p:cNvPr>
          <p:cNvSpPr txBox="1"/>
          <p:nvPr/>
        </p:nvSpPr>
        <p:spPr>
          <a:xfrm>
            <a:off x="6099328" y="1786890"/>
            <a:ext cx="333756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Divided Kingdom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Judah Alone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Captivity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Return From Captivity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Years Of Silence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Life Of Christ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Early Church</a:t>
            </a:r>
          </a:p>
          <a:p>
            <a:pPr>
              <a:spcAft>
                <a:spcPts val="900"/>
              </a:spcAft>
            </a:pPr>
            <a:r>
              <a:rPr lang="en-US" sz="2100" b="1" dirty="0">
                <a:solidFill>
                  <a:srgbClr val="002776"/>
                </a:solidFill>
              </a:rPr>
              <a:t>The Letters To The Christians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35F1FF-B2DE-8305-E73C-732D298AA947}"/>
              </a:ext>
            </a:extLst>
          </p:cNvPr>
          <p:cNvSpPr/>
          <p:nvPr/>
        </p:nvSpPr>
        <p:spPr>
          <a:xfrm>
            <a:off x="721436" y="1802406"/>
            <a:ext cx="3947160" cy="1744979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30FB9E-3C15-758D-9A33-5723B10DEB90}"/>
              </a:ext>
            </a:extLst>
          </p:cNvPr>
          <p:cNvGrpSpPr/>
          <p:nvPr/>
        </p:nvGrpSpPr>
        <p:grpSpPr>
          <a:xfrm>
            <a:off x="3120674" y="1497200"/>
            <a:ext cx="2601107" cy="1303211"/>
            <a:chOff x="5552487" y="1050634"/>
            <a:chExt cx="3468142" cy="1737615"/>
          </a:xfrm>
        </p:grpSpPr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3D8F3140-758C-A134-92B4-0AB3360EEE6A}"/>
                </a:ext>
              </a:extLst>
            </p:cNvPr>
            <p:cNvSpPr/>
            <p:nvPr/>
          </p:nvSpPr>
          <p:spPr>
            <a:xfrm rot="20397386">
              <a:off x="5552487" y="1050634"/>
              <a:ext cx="3468142" cy="1737615"/>
            </a:xfrm>
            <a:prstGeom prst="leftArrow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15B228-E367-212B-2B4D-B5AFAA4ECF86}"/>
                </a:ext>
              </a:extLst>
            </p:cNvPr>
            <p:cNvSpPr txBox="1"/>
            <p:nvPr/>
          </p:nvSpPr>
          <p:spPr>
            <a:xfrm rot="20375093">
              <a:off x="6419371" y="1407010"/>
              <a:ext cx="24198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Genesis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2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349406"/>
            <a:ext cx="8886547" cy="5370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502800"/>
                </a:solidFill>
              </a:rPr>
              <a:t>God’s Promises to Abram</a:t>
            </a:r>
            <a:endParaRPr lang="en-US" sz="4000" b="1" dirty="0">
              <a:solidFill>
                <a:srgbClr val="C00000"/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Haran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12:2 Nation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12:3 All nations blessed through him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12:6 Shechem, terebinth tree of Moreh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12:7 Land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Bethel and AI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13:15 Land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13:16 Nation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349406"/>
            <a:ext cx="8886547" cy="53709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502800"/>
                </a:solidFill>
              </a:rPr>
              <a:t>God’s Promises to Abram</a:t>
            </a:r>
            <a:endParaRPr lang="en-US" sz="4400" b="1" dirty="0">
              <a:solidFill>
                <a:srgbClr val="C00000"/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Hebron, Terebinth trees of </a:t>
            </a:r>
            <a:r>
              <a:rPr lang="en-US" sz="40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Mamre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15:5 Nation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15:7 Land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15:18 Land – from the river of Egypt to the great river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17:2 Nation – multiply you exceedingly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17:4-6 Nation (father of MANY nations)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17:8 Land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17:16  Sarah a mother of Nations; Kings of peoples shall be from her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17:19 God’s covenant would be with Isaac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17:20 Ishmael would be a great nation, 12 princes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Terebinth Tree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Oak? Pistachio?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35:1-4 Jacob hid all the foreign gods and earrings under the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terebinth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tree which was by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Shechem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35:8 Deborah, Rebekah’s nurse, was buried beneath the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terebinth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tree below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Bethel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11:26-30 Supposed to declare the blessings and the curses on Mt Gerizim and Mount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Ebal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“beside the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terebinth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trees of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Ishmael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Gen 25:12-18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Now this is the </a:t>
            </a:r>
            <a:r>
              <a:rPr lang="en-US" sz="3200" b="1" dirty="0">
                <a:ea typeface="Calibri" panose="020F0502020204030204" pitchFamily="34" charset="0"/>
                <a:cs typeface="Calibri" panose="020F0502020204030204" pitchFamily="34" charset="0"/>
              </a:rPr>
              <a:t>genealogy of Ishmael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Abraham’s son, whom Hagar the Egyptian, Sarah’s maidservant, bore to Abraham. And these were the names of the sons of Ishmael, by their names, according to their generations: The firstborn of Ishmael,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Nebajoth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; then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Kedar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Adbeel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Mibsam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Mishma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Dumah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Massa,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Hadar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Tema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Jetur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Naphish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3200" dirty="0" err="1">
                <a:ea typeface="Calibri" panose="020F0502020204030204" pitchFamily="34" charset="0"/>
                <a:cs typeface="Calibri" panose="020F0502020204030204" pitchFamily="34" charset="0"/>
              </a:rPr>
              <a:t>Kedemah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. These were the sons of Ishmael and these were their names, by their towns and their settlements, </a:t>
            </a:r>
            <a:r>
              <a:rPr lang="en-US" sz="3200" b="1" dirty="0">
                <a:ea typeface="Calibri" panose="020F0502020204030204" pitchFamily="34" charset="0"/>
                <a:cs typeface="Calibri" panose="020F0502020204030204" pitchFamily="34" charset="0"/>
              </a:rPr>
              <a:t>twelve princes 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according to their nations. These were the years of the life of Ishmael: one hundred and thirty-seven years; and he breathed his last and died, and was gathered to his people. (They dwelt from Havilah as far as </a:t>
            </a:r>
            <a:r>
              <a:rPr lang="en-US" sz="3200" b="1" dirty="0" err="1">
                <a:ea typeface="Calibri" panose="020F0502020204030204" pitchFamily="34" charset="0"/>
                <a:cs typeface="Calibri" panose="020F0502020204030204" pitchFamily="34" charset="0"/>
              </a:rPr>
              <a:t>Shur</a:t>
            </a: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, which is east of Egypt as you go toward Assyria.) </a:t>
            </a:r>
            <a:r>
              <a:rPr lang="en-US" sz="3200" b="1" dirty="0">
                <a:ea typeface="Calibri" panose="020F0502020204030204" pitchFamily="34" charset="0"/>
                <a:cs typeface="Calibri" panose="020F0502020204030204" pitchFamily="34" charset="0"/>
              </a:rPr>
              <a:t>He died in the presence of all his brethren.   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“</a:t>
            </a:r>
            <a:r>
              <a:rPr lang="en-US" sz="3600" b="1" dirty="0" err="1">
                <a:solidFill>
                  <a:srgbClr val="502800"/>
                </a:solidFill>
              </a:rPr>
              <a:t>ites</a:t>
            </a:r>
            <a:r>
              <a:rPr lang="en-US" sz="3600" b="1" dirty="0">
                <a:solidFill>
                  <a:srgbClr val="502800"/>
                </a:solidFill>
              </a:rPr>
              <a:t>”</a:t>
            </a:r>
            <a:endParaRPr lang="en-US" sz="3600" b="1" dirty="0">
              <a:solidFill>
                <a:srgbClr val="C00000"/>
              </a:solidFill>
            </a:endParaRPr>
          </a:p>
          <a:p>
            <a:pPr algn="l"/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 9:25-26 </a:t>
            </a: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Then he (Noah) said:</a:t>
            </a: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“Cursed 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be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Canaan;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A servant of servants</a:t>
            </a: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He shall be to his brethren.”</a:t>
            </a:r>
          </a:p>
          <a:p>
            <a:pPr marL="0" indent="0" algn="l"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</a:rPr>
              <a:t>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And he said:</a:t>
            </a:r>
          </a:p>
          <a:p>
            <a:pPr marL="0" indent="0" algn="l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“Blessed 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be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The God of Shem,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And may Canaan be his servant.</a:t>
            </a:r>
          </a:p>
          <a:p>
            <a:pPr marL="0" indent="0" algn="l">
              <a:buNone/>
            </a:pPr>
            <a:endParaRPr lang="en-US" sz="3200" b="0" i="0" dirty="0">
              <a:solidFill>
                <a:srgbClr val="000000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“</a:t>
            </a:r>
            <a:r>
              <a:rPr lang="en-US" sz="3600" b="1" dirty="0" err="1">
                <a:solidFill>
                  <a:srgbClr val="502800"/>
                </a:solidFill>
              </a:rPr>
              <a:t>ites</a:t>
            </a:r>
            <a:r>
              <a:rPr lang="en-US" sz="3600" b="1" dirty="0">
                <a:solidFill>
                  <a:srgbClr val="502800"/>
                </a:solidFill>
              </a:rPr>
              <a:t>”</a:t>
            </a:r>
            <a:endParaRPr lang="en-US" sz="3600" b="1" dirty="0">
              <a:solidFill>
                <a:srgbClr val="C00000"/>
              </a:solidFill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Gen 10:15-18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Canaan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begot Sidon his firstborn, and 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Heth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;</a:t>
            </a:r>
            <a:r>
              <a:rPr lang="en-US" sz="3200" b="1" i="0" baseline="30000" dirty="0">
                <a:solidFill>
                  <a:srgbClr val="000000"/>
                </a:solidFill>
                <a:effectLst/>
              </a:rPr>
              <a:t>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Jebusite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Amorite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and the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Girgashite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; the Hivite, the Arkite, and the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Sinite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; the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Arvadite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the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Zemarite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and the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Hamathite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 Afterward the families of the Canaanites were dispersed.</a:t>
            </a:r>
          </a:p>
          <a:p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 15:18-21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On the same day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made a covenant with Abram, saying: “To your descendants I have given this land, from the river of Egypt to the great river, the River Euphrates— the Kenites, the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Kenezzites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the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Kadmonites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 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Hittites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the Perizzites, the Rephaim, 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Amorites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Canaanites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the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Girgashites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and 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Jebusites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.”</a:t>
            </a:r>
          </a:p>
          <a:p>
            <a:pPr algn="l"/>
            <a:endParaRPr lang="en-US" sz="3200" b="0" i="0" dirty="0">
              <a:solidFill>
                <a:srgbClr val="000000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“</a:t>
            </a:r>
            <a:r>
              <a:rPr lang="en-US" sz="3600" b="1" dirty="0" err="1">
                <a:solidFill>
                  <a:srgbClr val="502800"/>
                </a:solidFill>
              </a:rPr>
              <a:t>ites</a:t>
            </a:r>
            <a:r>
              <a:rPr lang="en-US" sz="3600" b="1" dirty="0">
                <a:solidFill>
                  <a:srgbClr val="502800"/>
                </a:solidFill>
              </a:rPr>
              <a:t>”</a:t>
            </a:r>
            <a:endParaRPr lang="en-US" sz="3600" b="1" dirty="0">
              <a:solidFill>
                <a:srgbClr val="C00000"/>
              </a:solidFill>
            </a:endParaRPr>
          </a:p>
          <a:p>
            <a:pPr algn="l"/>
            <a:r>
              <a:rPr lang="en-US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7:1-2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When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your God brings you into the land which you go to possess, and has cast out many nations before you, 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Hittites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and the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Girgashites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and 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Amorites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and 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Canaanites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and the Perizzites and 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Hivites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and the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Jebusites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seven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nations greater and mightier than you,</a:t>
            </a:r>
            <a:r>
              <a:rPr lang="en-US" sz="3200" b="1" i="0" baseline="30000" dirty="0">
                <a:solidFill>
                  <a:srgbClr val="000000"/>
                </a:solidFill>
                <a:effectLst/>
              </a:rPr>
              <a:t>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and when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your God delivers them over to you, you shall conquer them 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and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 utterly destroy them. You shall make no covenant with them nor show mercy to them.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strike="noStrike" dirty="0">
                <a:solidFill>
                  <a:srgbClr val="95200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Joshua 3:10</a:t>
            </a:r>
            <a:r>
              <a:rPr lang="en-US" sz="3200" strike="noStrike" dirty="0">
                <a:solidFill>
                  <a:srgbClr val="95200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Joshua said, “By this you shall know that the living God </a:t>
            </a:r>
            <a:r>
              <a:rPr lang="en-US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among you, and </a:t>
            </a:r>
            <a:r>
              <a:rPr lang="en-US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He will without fail drive out from before you the </a:t>
            </a: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Canaanites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Hittites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Hivites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the Perizzites and the </a:t>
            </a:r>
            <a:r>
              <a:rPr lang="en-US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Girgashites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Amorites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Jebusites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3200" b="0" i="0" dirty="0">
              <a:solidFill>
                <a:srgbClr val="000000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“</a:t>
            </a:r>
            <a:r>
              <a:rPr lang="en-US" sz="3600" b="1" dirty="0" err="1">
                <a:solidFill>
                  <a:srgbClr val="502800"/>
                </a:solidFill>
              </a:rPr>
              <a:t>ites</a:t>
            </a:r>
            <a:r>
              <a:rPr lang="en-US" sz="3600" b="1" dirty="0">
                <a:solidFill>
                  <a:srgbClr val="502800"/>
                </a:solidFill>
              </a:rPr>
              <a:t>”/Land Promise Fulfilled</a:t>
            </a:r>
            <a:endParaRPr lang="en-US" sz="3600" b="1" dirty="0">
              <a:solidFill>
                <a:srgbClr val="C00000"/>
              </a:solidFill>
            </a:endParaRPr>
          </a:p>
          <a:p>
            <a:pPr algn="l"/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Chron 9:26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So he (Solomon) reigned over all the kings from the River to the land of the Philistines, as far as the border of Egypt.</a:t>
            </a:r>
          </a:p>
          <a:p>
            <a:pPr marL="0" indent="0" algn="l">
              <a:buNone/>
            </a:pPr>
            <a:endParaRPr lang="en-US" sz="3200" b="0" i="0" dirty="0">
              <a:solidFill>
                <a:srgbClr val="000000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“</a:t>
            </a:r>
            <a:r>
              <a:rPr lang="en-US" sz="3600" b="1" dirty="0" err="1">
                <a:solidFill>
                  <a:srgbClr val="502800"/>
                </a:solidFill>
              </a:rPr>
              <a:t>ites</a:t>
            </a:r>
            <a:r>
              <a:rPr lang="en-US" sz="3600" b="1" dirty="0">
                <a:solidFill>
                  <a:srgbClr val="502800"/>
                </a:solidFill>
              </a:rPr>
              <a:t>”/Land Promise Fulfilled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Nehemiah 9:7-8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You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are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the </a:t>
            </a:r>
            <a:r>
              <a:rPr lang="en-US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God,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Who chose Abram,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And brought him out of Ur of the Chaldeans,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And gave him the name Abraham;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You found his heart faithful before You,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And made a covenant with him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To give the land of the Canaanites, The Hittites,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Amorites, The Perizzites, the Jebusites, And the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Girgashites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—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To give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it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to his descendants.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You have performed Your words,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</a:rPr>
              <a:t>For You </a:t>
            </a:r>
            <a:r>
              <a:rPr lang="en-US" b="0" i="1" dirty="0">
                <a:solidFill>
                  <a:srgbClr val="000000"/>
                </a:solidFill>
                <a:effectLst/>
              </a:rPr>
              <a:t>are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righteous.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3200" b="0" i="0" dirty="0">
              <a:solidFill>
                <a:srgbClr val="000000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“</a:t>
            </a:r>
            <a:r>
              <a:rPr lang="en-US" sz="3600" b="1" dirty="0" err="1">
                <a:solidFill>
                  <a:srgbClr val="502800"/>
                </a:solidFill>
              </a:rPr>
              <a:t>ites</a:t>
            </a:r>
            <a:r>
              <a:rPr lang="en-US" sz="3600" b="1" dirty="0">
                <a:solidFill>
                  <a:srgbClr val="502800"/>
                </a:solidFill>
              </a:rPr>
              <a:t>”</a:t>
            </a:r>
            <a:endParaRPr lang="en-US" sz="3600" b="1" dirty="0">
              <a:solidFill>
                <a:srgbClr val="C00000"/>
              </a:solidFill>
            </a:endParaRPr>
          </a:p>
          <a:p>
            <a:pPr algn="l"/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Acts 13:19 (Paul in Antioch of Pisidia)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And when He had destroyed 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seven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nations in the land of Canaan, He distributed their land to them by allotment.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3200" b="0" i="0" dirty="0">
              <a:solidFill>
                <a:srgbClr val="000000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5290E9-3806-97E0-28F9-82174643E22C}"/>
              </a:ext>
            </a:extLst>
          </p:cNvPr>
          <p:cNvSpPr/>
          <p:nvPr/>
        </p:nvSpPr>
        <p:spPr>
          <a:xfrm>
            <a:off x="0" y="857250"/>
            <a:ext cx="260604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3A45A2D-B9AF-41A4-9BE4-507D6F5A9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/>
        </p:blipFill>
        <p:spPr bwMode="auto">
          <a:xfrm>
            <a:off x="2606040" y="857251"/>
            <a:ext cx="65379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3AD738-AB91-D45C-67B0-CD1C998AF414}"/>
              </a:ext>
            </a:extLst>
          </p:cNvPr>
          <p:cNvSpPr txBox="1"/>
          <p:nvPr/>
        </p:nvSpPr>
        <p:spPr>
          <a:xfrm>
            <a:off x="38100" y="1527810"/>
            <a:ext cx="2606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One river flowed out of Eden to water the garden.  From there it divided into 4 rivers: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E7E0B-1A47-3C4F-2BDB-4C947CFFCB35}"/>
              </a:ext>
            </a:extLst>
          </p:cNvPr>
          <p:cNvSpPr txBox="1"/>
          <p:nvPr/>
        </p:nvSpPr>
        <p:spPr>
          <a:xfrm>
            <a:off x="266700" y="3280411"/>
            <a:ext cx="187452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[1]   </a:t>
            </a:r>
            <a:r>
              <a:rPr lang="en-US" sz="2100" b="1" dirty="0" err="1">
                <a:solidFill>
                  <a:prstClr val="black"/>
                </a:solidFill>
                <a:latin typeface="Calibri" panose="020F0502020204030204"/>
              </a:rPr>
              <a:t>Pishon</a:t>
            </a: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[2]   Gihon</a:t>
            </a:r>
          </a:p>
          <a:p>
            <a:pPr defTabSz="685800">
              <a:spcAft>
                <a:spcPts val="45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[3]   Tigris</a:t>
            </a:r>
          </a:p>
          <a:p>
            <a:pPr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[4]   Euphrates</a:t>
            </a:r>
          </a:p>
        </p:txBody>
      </p:sp>
    </p:spTree>
    <p:extLst>
      <p:ext uri="{BB962C8B-B14F-4D97-AF65-F5344CB8AC3E}">
        <p14:creationId xmlns:p14="http://schemas.microsoft.com/office/powerpoint/2010/main" val="22400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Ishmael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Ex 15:22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So Moses brought Israel from the Red Sea; then they went out into the Wilderness of 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Shur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 And they went three days in the wilderness and found no water.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Sam 15:7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And Saul attacked the Amalekites, from Havilah all the way to 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Shur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which is east of Egypt.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502800"/>
                </a:solidFill>
              </a:rPr>
              <a:t>The Years – Gen 5</a:t>
            </a:r>
          </a:p>
          <a:p>
            <a:pPr marL="0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n-US" sz="3500" b="1" dirty="0">
              <a:solidFill>
                <a:srgbClr val="502800"/>
              </a:solidFill>
              <a:cs typeface="Arial" panose="020B0604020202020204" pitchFamily="34" charset="0"/>
            </a:endParaRPr>
          </a:p>
          <a:p>
            <a:pPr lvl="0"/>
            <a:endParaRPr lang="en-US" sz="3500" b="1" dirty="0">
              <a:solidFill>
                <a:srgbClr val="502800"/>
              </a:solidFill>
              <a:cs typeface="Arial" panose="020B0604020202020204" pitchFamily="34" charset="0"/>
            </a:endParaRPr>
          </a:p>
          <a:p>
            <a:pPr lvl="0"/>
            <a:endParaRPr lang="en-US" sz="3200" b="1" dirty="0">
              <a:solidFill>
                <a:srgbClr val="502800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4A64010-38DB-D83C-7856-D00743D32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72445"/>
              </p:ext>
            </p:extLst>
          </p:nvPr>
        </p:nvGraphicFramePr>
        <p:xfrm>
          <a:off x="372862" y="1882066"/>
          <a:ext cx="8575829" cy="502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8495">
                  <a:extLst>
                    <a:ext uri="{9D8B030D-6E8A-4147-A177-3AD203B41FA5}">
                      <a16:colId xmlns:a16="http://schemas.microsoft.com/office/drawing/2014/main" val="2015816317"/>
                    </a:ext>
                  </a:extLst>
                </a:gridCol>
                <a:gridCol w="4327334">
                  <a:extLst>
                    <a:ext uri="{9D8B030D-6E8A-4147-A177-3AD203B41FA5}">
                      <a16:colId xmlns:a16="http://schemas.microsoft.com/office/drawing/2014/main" val="2743215366"/>
                    </a:ext>
                  </a:extLst>
                </a:gridCol>
              </a:tblGrid>
              <a:tr h="452358">
                <a:tc>
                  <a:txBody>
                    <a:bodyPr/>
                    <a:lstStyle/>
                    <a:p>
                      <a:r>
                        <a:rPr lang="en-US" sz="2400" b="1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When Child Born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80925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/>
                        <a:t>Adam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62291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/>
                        <a:t>Shem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00950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 err="1"/>
                        <a:t>Enosh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73275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 err="1"/>
                        <a:t>Cainan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18002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/>
                        <a:t>Mahalalel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06511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/>
                        <a:t>Jared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47149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/>
                        <a:t>Enoch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454530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/>
                        <a:t>Methuselah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78801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/>
                        <a:t>Lamech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159682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r>
                        <a:rPr lang="en-US" sz="2400" dirty="0"/>
                        <a:t>Noah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(500)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45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" y="1349406"/>
            <a:ext cx="8886547" cy="5370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i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502800"/>
                </a:solidFill>
              </a:rPr>
              <a:t>Man was created in the “image of God”</a:t>
            </a:r>
          </a:p>
          <a:p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Eph 4:22-24 “to put off your old self, which belongs to your former manner of life and is corrupt through deceitful desires, </a:t>
            </a:r>
            <a:r>
              <a:rPr lang="en-US" sz="32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and to be renewed in the spirit of your minds, </a:t>
            </a:r>
            <a:r>
              <a:rPr lang="en-US" sz="32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and to put on the new self, created after the </a:t>
            </a:r>
            <a:r>
              <a:rPr lang="en-US" sz="3200" b="1" dirty="0">
                <a:solidFill>
                  <a:srgbClr val="000000"/>
                </a:solidFill>
                <a:cs typeface="Calibri" panose="020F0502020204030204" pitchFamily="34" charset="0"/>
              </a:rPr>
              <a:t>likeness of God </a:t>
            </a:r>
            <a:r>
              <a:rPr lang="en-US" sz="3200" dirty="0">
                <a:solidFill>
                  <a:srgbClr val="000000"/>
                </a:solidFill>
                <a:cs typeface="Calibri" panose="020F0502020204030204" pitchFamily="34" charset="0"/>
              </a:rPr>
              <a:t>in true righteousness and holiness.”</a:t>
            </a:r>
            <a:endParaRPr lang="en-US" sz="32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esopot">
            <a:extLst>
              <a:ext uri="{FF2B5EF4-FFF2-40B4-BE49-F238E27FC236}">
                <a16:creationId xmlns:a16="http://schemas.microsoft.com/office/drawing/2014/main" id="{B0EFFEB4-5A0E-4636-8903-EF02E75A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" y="88777"/>
            <a:ext cx="9016755" cy="66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>
            <a:extLst>
              <a:ext uri="{FF2B5EF4-FFF2-40B4-BE49-F238E27FC236}">
                <a16:creationId xmlns:a16="http://schemas.microsoft.com/office/drawing/2014/main" id="{9606CB6C-61CE-4324-B2B5-89E45032A531}"/>
              </a:ext>
            </a:extLst>
          </p:cNvPr>
          <p:cNvSpPr>
            <a:spLocks noChangeArrowheads="1"/>
          </p:cNvSpPr>
          <p:nvPr/>
        </p:nvSpPr>
        <p:spPr bwMode="auto">
          <a:xfrm rot="18835243">
            <a:off x="5177910" y="2249573"/>
            <a:ext cx="264319" cy="2429531"/>
          </a:xfrm>
          <a:prstGeom prst="upArrow">
            <a:avLst>
              <a:gd name="adj1" fmla="val 50000"/>
              <a:gd name="adj2" fmla="val 210811"/>
            </a:avLst>
          </a:prstGeom>
          <a:solidFill>
            <a:srgbClr val="FF0000"/>
          </a:solidFill>
          <a:ln w="9525">
            <a:solidFill>
              <a:srgbClr val="0E3F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 2" panose="05020102010507070707" pitchFamily="18" charset="2"/>
              <a:buChar char="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350" b="0" kern="0">
              <a:solidFill>
                <a:srgbClr val="0E3F96"/>
              </a:solidFill>
              <a:latin typeface="Arial" panose="020B0604020202020204" pitchFamily="34" charset="0"/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6CE80B49-B77C-433E-AB2B-5A47EABD80D8}"/>
              </a:ext>
            </a:extLst>
          </p:cNvPr>
          <p:cNvSpPr>
            <a:spLocks noChangeArrowheads="1"/>
          </p:cNvSpPr>
          <p:nvPr/>
        </p:nvSpPr>
        <p:spPr bwMode="auto">
          <a:xfrm rot="13443286">
            <a:off x="3155549" y="2401490"/>
            <a:ext cx="228600" cy="1771650"/>
          </a:xfrm>
          <a:prstGeom prst="upArrow">
            <a:avLst>
              <a:gd name="adj1" fmla="val 50000"/>
              <a:gd name="adj2" fmla="val 193750"/>
            </a:avLst>
          </a:prstGeom>
          <a:solidFill>
            <a:srgbClr val="FF0000"/>
          </a:solidFill>
          <a:ln w="9525">
            <a:solidFill>
              <a:srgbClr val="0E3F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 2" panose="05020102010507070707" pitchFamily="18" charset="2"/>
              <a:buChar char="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350" b="0" kern="0">
              <a:solidFill>
                <a:srgbClr val="0E3F96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90047BE-9081-407F-95CD-759502BB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4343400"/>
            <a:ext cx="400050" cy="3231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 2" panose="05020102010507070707" pitchFamily="18" charset="2"/>
              <a:buChar char="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500">
                <a:solidFill>
                  <a:srgbClr val="0E3F96"/>
                </a:solidFill>
                <a:latin typeface="Arial" panose="020B0604020202020204" pitchFamily="34" charset="0"/>
              </a:rPr>
              <a:t>Ur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D922FF9-7B98-4FC4-959D-A9C315DC9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28850"/>
            <a:ext cx="824698" cy="3231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 2" panose="05020102010507070707" pitchFamily="18" charset="2"/>
              <a:buChar char="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500" dirty="0">
                <a:solidFill>
                  <a:srgbClr val="0E3F96"/>
                </a:solidFill>
                <a:latin typeface="Arial" panose="020B0604020202020204" pitchFamily="34" charset="0"/>
              </a:rPr>
              <a:t>Haran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8BE2F64-71B0-4C60-8D79-FAD08EC9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26" y="3796888"/>
            <a:ext cx="914400" cy="32316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 2" panose="05020102010507070707" pitchFamily="18" charset="2"/>
              <a:buChar char="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1500" dirty="0">
                <a:solidFill>
                  <a:srgbClr val="0E3F96"/>
                </a:solidFill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2C7AB384-4376-434D-BC0A-770FDAB0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29000"/>
            <a:ext cx="742950" cy="1085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 2" panose="05020102010507070707" pitchFamily="18" charset="2"/>
              <a:buChar char="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350" b="0">
              <a:solidFill>
                <a:srgbClr val="0E3F9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0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hechem">
            <a:extLst>
              <a:ext uri="{FF2B5EF4-FFF2-40B4-BE49-F238E27FC236}">
                <a16:creationId xmlns:a16="http://schemas.microsoft.com/office/drawing/2014/main" id="{E4D10127-9D08-4D68-A71E-EC7C1994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165400"/>
            <a:ext cx="9081856" cy="65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491A10FE-2CD0-45A3-B15B-4FF02FDF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1543051"/>
            <a:ext cx="2057400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 2" panose="05020102010507070707" pitchFamily="18" charset="2"/>
              <a:buChar char="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0E3F96"/>
                </a:solidFill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332EA6C2-BC72-4BA8-9AAC-4EEF275E1A43}"/>
              </a:ext>
            </a:extLst>
          </p:cNvPr>
          <p:cNvSpPr>
            <a:spLocks noChangeArrowheads="1"/>
          </p:cNvSpPr>
          <p:nvPr/>
        </p:nvSpPr>
        <p:spPr bwMode="auto">
          <a:xfrm rot="3003604" flipV="1">
            <a:off x="2558037" y="4490741"/>
            <a:ext cx="241697" cy="971550"/>
          </a:xfrm>
          <a:prstGeom prst="upArrow">
            <a:avLst>
              <a:gd name="adj1" fmla="val 50000"/>
              <a:gd name="adj2" fmla="val 100492"/>
            </a:avLst>
          </a:prstGeom>
          <a:solidFill>
            <a:srgbClr val="FF0000"/>
          </a:solidFill>
          <a:ln w="9525">
            <a:solidFill>
              <a:srgbClr val="0E3F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 2" panose="05020102010507070707" pitchFamily="18" charset="2"/>
              <a:buChar char="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 2" panose="05020102010507070707" pitchFamily="18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endParaRPr lang="en-US" altLang="en-US" sz="1350" b="0" kern="0">
              <a:solidFill>
                <a:srgbClr val="0E3F9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5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C41E-F519-ECB1-5B37-A7BB591A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22773"/>
            <a:ext cx="8868792" cy="543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502800"/>
                </a:solidFill>
              </a:rPr>
              <a:t>Abraham’s Journey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11:31 Ur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11:31 Haran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12:6 Shechem, as far as the terebinth tree of Moreh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12:8 Between Bethel and AI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12:9 “toward the South”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12:10 Egypt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13:1 “the South” – Negev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13:3 Back between Bethel and AI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13:8 Terebinth trees of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are in Hebron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14:13 Terebinth trees of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Amorite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18:1 Terebinth trees of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Mamre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718D2-EFC3-4894-7A2A-C2184AB95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21" y="88777"/>
            <a:ext cx="9010835" cy="6676007"/>
          </a:xfrm>
        </p:spPr>
      </p:pic>
    </p:spTree>
    <p:extLst>
      <p:ext uri="{BB962C8B-B14F-4D97-AF65-F5344CB8AC3E}">
        <p14:creationId xmlns:p14="http://schemas.microsoft.com/office/powerpoint/2010/main" val="225343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34869</TotalTime>
  <Words>2017</Words>
  <Application>Microsoft Office PowerPoint</Application>
  <PresentationFormat>On-screen Show (4:3)</PresentationFormat>
  <Paragraphs>286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Bell MT</vt:lpstr>
      <vt:lpstr>Calibri</vt:lpstr>
      <vt:lpstr>Calibri Light</vt:lpstr>
      <vt:lpstr>system-ui</vt:lpstr>
      <vt:lpstr>Tahoma</vt:lpstr>
      <vt:lpstr>Times</vt:lpstr>
      <vt:lpstr>Wingdings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jandtsmith4@gmail.com</dc:creator>
  <cp:lastModifiedBy>jgeorge</cp:lastModifiedBy>
  <cp:revision>746</cp:revision>
  <cp:lastPrinted>2022-10-24T04:15:49Z</cp:lastPrinted>
  <dcterms:created xsi:type="dcterms:W3CDTF">2022-07-08T00:25:29Z</dcterms:created>
  <dcterms:modified xsi:type="dcterms:W3CDTF">2022-12-11T13:56:34Z</dcterms:modified>
</cp:coreProperties>
</file>